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821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4C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62895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400" b="1">
                <a:solidFill>
                  <a:srgbClr val="D97706"/>
                </a:solidFill>
                <a:latin typeface="Arial"/>
              </a:defRPr>
            </a:pPr>
            <a:r>
              <a:rPr lang="fr-FR" sz="3600" dirty="0"/>
              <a:t>Chapitre 4  </a:t>
            </a:r>
          </a:p>
          <a:p>
            <a:pPr algn="ctr">
              <a:spcAft>
                <a:spcPts val="1400"/>
              </a:spcAft>
              <a:defRPr sz="1400" b="1">
                <a:solidFill>
                  <a:srgbClr val="D97706"/>
                </a:solidFill>
                <a:latin typeface="Arial"/>
              </a:defRPr>
            </a:pPr>
            <a:r>
              <a:rPr sz="3600" dirty="0"/>
              <a:t>PESTICIDES EN FRANCE &amp; BIOCHIMIE ENZYMATIQUE</a:t>
            </a:r>
          </a:p>
          <a:p>
            <a:pPr algn="ctr">
              <a:spcAft>
                <a:spcPts val="2000"/>
              </a:spcAft>
              <a:defRPr sz="3200" b="1">
                <a:solidFill>
                  <a:srgbClr val="FFFFFF"/>
                </a:solidFill>
                <a:latin typeface="Georgia"/>
              </a:defRPr>
            </a:pPr>
            <a:r>
              <a:rPr dirty="0"/>
              <a:t>Usages, Impacts Sanitaires, </a:t>
            </a:r>
            <a:r>
              <a:rPr dirty="0" err="1"/>
              <a:t>Mécanismes</a:t>
            </a:r>
            <a:r>
              <a:rPr dirty="0"/>
              <a:t> </a:t>
            </a:r>
            <a:r>
              <a:rPr dirty="0" err="1"/>
              <a:t>d'Inhibition</a:t>
            </a:r>
            <a:r>
              <a:rPr dirty="0"/>
              <a:t> &amp; </a:t>
            </a:r>
            <a:r>
              <a:rPr dirty="0" err="1"/>
              <a:t>Ensayos</a:t>
            </a:r>
            <a:r>
              <a:rPr dirty="0"/>
              <a:t> </a:t>
            </a:r>
            <a:r>
              <a:rPr dirty="0" err="1"/>
              <a:t>Enzymatiques</a:t>
            </a:r>
            <a:endParaRPr dirty="0"/>
          </a:p>
          <a:p>
            <a:pPr>
              <a:defRPr sz="1600">
                <a:solidFill>
                  <a:srgbClr val="E5E7EB"/>
                </a:solidFill>
                <a:latin typeface="Arial"/>
              </a:defRPr>
            </a:pPr>
            <a:r>
              <a:rPr dirty="0" err="1"/>
              <a:t>Synthèse</a:t>
            </a:r>
            <a:r>
              <a:rPr dirty="0"/>
              <a:t> Macro-</a:t>
            </a:r>
            <a:r>
              <a:rPr dirty="0" err="1"/>
              <a:t>environnementale</a:t>
            </a:r>
            <a:r>
              <a:rPr dirty="0"/>
              <a:t> (SDES/CGDD/ANSES) &amp; </a:t>
            </a:r>
            <a:r>
              <a:rPr dirty="0" err="1"/>
              <a:t>Approche</a:t>
            </a:r>
            <a:r>
              <a:rPr dirty="0"/>
              <a:t> </a:t>
            </a:r>
            <a:r>
              <a:rPr dirty="0" err="1"/>
              <a:t>Biochimique</a:t>
            </a:r>
            <a:r>
              <a:rPr dirty="0"/>
              <a:t> de la Recherche (INRAE)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PESTICIDES EN FRANCE : USAGES &amp; IMPACTS</a:t>
            </a:r>
          </a:p>
          <a:p>
            <a:pPr>
              <a:defRPr sz="2200" b="1">
                <a:solidFill>
                  <a:srgbClr val="0F4C3A"/>
                </a:solidFill>
                <a:latin typeface="Georgia"/>
              </a:defRPr>
            </a:pPr>
            <a:r>
              <a:t>Sommaire Général du Diaporama (25 Diapositives)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413455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F4C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304769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4C3A"/>
                </a:solidFill>
                <a:latin typeface="Georgia"/>
              </a:defRPr>
            </a:pPr>
            <a:r>
              <a:t>PARTIE I : Usages, Ventes &amp; Impacts en France</a:t>
            </a:r>
          </a:p>
          <a:p>
            <a:pPr>
              <a:spcAft>
                <a:spcPts val="1200"/>
              </a:spcAft>
              <a:defRPr sz="1200" b="1">
                <a:solidFill>
                  <a:srgbClr val="D97706"/>
                </a:solidFill>
                <a:latin typeface="Arial"/>
              </a:defRPr>
            </a:pPr>
            <a:r>
              <a:t>Diapositives 3 à 10</a:t>
            </a:r>
          </a:p>
          <a:p>
            <a:pPr>
              <a:defRPr sz="1300">
                <a:solidFill>
                  <a:srgbClr val="1F2937"/>
                </a:solidFill>
                <a:latin typeface="Arial"/>
              </a:defRPr>
            </a:pPr>
            <a:r>
              <a:t>• État des ventes et volume (65 600 tonnes)</a:t>
            </a:r>
            <a:br/>
            <a:r>
              <a:t>• Répartition herbicides / fongicides / insecticides</a:t>
            </a:r>
            <a:br/>
            <a:r>
              <a:t>• Recul des CMR et essor du biocontrôle</a:t>
            </a:r>
            <a:br/>
            <a:r>
              <a:t>• Contamination des eaux, sols et de l'air ambiant</a:t>
            </a:r>
            <a:br/>
            <a:r>
              <a:t>• Impacts sanitaires, étude Esteban &amp; avis CIRC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80" y="1645920"/>
            <a:ext cx="3413455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3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480560" y="1828800"/>
            <a:ext cx="304769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E3A8A"/>
                </a:solidFill>
                <a:latin typeface="Georgia"/>
              </a:defRPr>
            </a:pPr>
            <a:r>
              <a:t>PARTIE II : Biochimie Enzymatique &amp; Cibles</a:t>
            </a:r>
          </a:p>
          <a:p>
            <a:pPr>
              <a:spcAft>
                <a:spcPts val="1200"/>
              </a:spcAft>
              <a:defRPr sz="1200" b="1">
                <a:solidFill>
                  <a:srgbClr val="D97706"/>
                </a:solidFill>
                <a:latin typeface="Arial"/>
              </a:defRPr>
            </a:pPr>
            <a:r>
              <a:t>Diapositives 11 à 20</a:t>
            </a:r>
          </a:p>
          <a:p>
            <a:pPr>
              <a:defRPr sz="1300">
                <a:solidFill>
                  <a:srgbClr val="1F2937"/>
                </a:solidFill>
                <a:latin typeface="Arial"/>
              </a:defRPr>
            </a:pPr>
            <a:r>
              <a:t>• Principes de la catalyse et perturbation E-S</a:t>
            </a:r>
            <a:br/>
            <a:r>
              <a:t>• Kinetic d'inhibition (compétitive vs non-compétitive)</a:t>
            </a:r>
            <a:br/>
            <a:r>
              <a:t>• Focus Acétylcholinestérase (AChE) &amp; INRAE Avignon</a:t>
            </a:r>
            <a:br/>
            <a:r>
              <a:t>• Organophosphorés, Carbamates, SDHI &amp; Glyphosate</a:t>
            </a:r>
            <a:br/>
            <a:r>
              <a:t>• Tableau comparatif des 10 cibles enzymatiques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63840" y="1645920"/>
            <a:ext cx="3413455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5B21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46720" y="1828800"/>
            <a:ext cx="304769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5B21B6"/>
                </a:solidFill>
                <a:latin typeface="Georgia"/>
              </a:defRPr>
            </a:pPr>
            <a:r>
              <a:t>PARTIE III : Tests Enzymatiques &amp; Recherche</a:t>
            </a:r>
          </a:p>
          <a:p>
            <a:pPr>
              <a:spcAft>
                <a:spcPts val="1200"/>
              </a:spcAft>
              <a:defRPr sz="1200" b="1">
                <a:solidFill>
                  <a:srgbClr val="D97706"/>
                </a:solidFill>
                <a:latin typeface="Arial"/>
              </a:defRPr>
            </a:pPr>
            <a:r>
              <a:t>Diapositives 21 à 25</a:t>
            </a:r>
          </a:p>
          <a:p>
            <a:pPr>
              <a:defRPr sz="1300">
                <a:solidFill>
                  <a:srgbClr val="1F2937"/>
                </a:solidFill>
                <a:latin typeface="Arial"/>
              </a:defRPr>
            </a:pPr>
            <a:r>
              <a:t>• Principes des dosages enzymatiques d'impact</a:t>
            </a:r>
            <a:br/>
            <a:r>
              <a:t>• Test d'Ellman &amp; spectrophotométrie (DTNB)</a:t>
            </a:r>
            <a:br/>
            <a:r>
              <a:t>• Biocapteurs &amp; microfluidique (INRAE / CNRS)</a:t>
            </a:r>
            <a:br/>
            <a:r>
              <a:t>• Biomarqueurs &amp; espèces sentinelles (Abeille, Danio)</a:t>
            </a:r>
            <a:br/>
            <a:r>
              <a:t>• Criblage HTS &amp; régulation analytique (ANSES)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4C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71600" y="2286000"/>
            <a:ext cx="94484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D97706"/>
                </a:solidFill>
                <a:latin typeface="Arial"/>
              </a:defRPr>
            </a:pPr>
            <a:r>
              <a:t>PARTIE I</a:t>
            </a:r>
          </a:p>
          <a:p>
            <a:pPr>
              <a:defRPr sz="3000" b="1">
                <a:solidFill>
                  <a:srgbClr val="FFFFFF"/>
                </a:solidFill>
                <a:latin typeface="Georgia"/>
              </a:defRPr>
            </a:pPr>
            <a:r>
              <a:t>Pesticides en France : Volumes, Ventes, Contamination Environnementale &amp; Impacts Sanitaires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PESTICIDES EN FRANCE : USAGES &amp; IMPACTS</a:t>
            </a:r>
          </a:p>
          <a:p>
            <a:pPr>
              <a:defRPr sz="2200" b="1">
                <a:solidFill>
                  <a:srgbClr val="0F4C3A"/>
                </a:solidFill>
                <a:latin typeface="Georgia"/>
              </a:defRPr>
            </a:pPr>
            <a:r>
              <a:t>Situation Actuelle en France : Volumes et Ventes (2023)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4134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920240"/>
            <a:ext cx="3047695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600" b="1">
                <a:solidFill>
                  <a:srgbClr val="0F4C3A"/>
                </a:solidFill>
                <a:latin typeface="Georgia"/>
              </a:defRPr>
            </a:pPr>
            <a:r>
              <a:t>65 600 tonnes</a:t>
            </a:r>
          </a:p>
          <a:p>
            <a:pPr>
              <a:spcAft>
                <a:spcPts val="1200"/>
              </a:spcAft>
              <a:defRPr sz="1500" b="1">
                <a:solidFill>
                  <a:srgbClr val="1F2937"/>
                </a:solidFill>
                <a:latin typeface="Arial"/>
              </a:defRPr>
            </a:pPr>
            <a:r>
              <a:t>Ventes totales de phytosanitaires</a:t>
            </a:r>
          </a:p>
          <a:p>
            <a:pPr>
              <a:defRPr sz="1300">
                <a:solidFill>
                  <a:srgbClr val="4B5563"/>
                </a:solidFill>
                <a:latin typeface="Arial"/>
              </a:defRPr>
            </a:pPr>
            <a:r>
              <a:t>Légère baisse en 2023 (-3% vs 2022, -6% vs 2021) mais volumes historiquement stables autour de 68 000 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80" y="1645920"/>
            <a:ext cx="34134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480560" y="1920240"/>
            <a:ext cx="3047695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600" b="1">
                <a:solidFill>
                  <a:srgbClr val="2E6F40"/>
                </a:solidFill>
                <a:latin typeface="Georgia"/>
              </a:defRPr>
            </a:pPr>
            <a:r>
              <a:t>16 %</a:t>
            </a:r>
          </a:p>
          <a:p>
            <a:pPr>
              <a:spcAft>
                <a:spcPts val="1200"/>
              </a:spcAft>
              <a:defRPr sz="1500" b="1">
                <a:solidFill>
                  <a:srgbClr val="1F2937"/>
                </a:solidFill>
                <a:latin typeface="Arial"/>
              </a:defRPr>
            </a:pPr>
            <a:r>
              <a:t>Part des substances CMR</a:t>
            </a:r>
          </a:p>
          <a:p>
            <a:pPr>
              <a:defRPr sz="1300">
                <a:solidFill>
                  <a:srgbClr val="4B5563"/>
                </a:solidFill>
                <a:latin typeface="Arial"/>
              </a:defRPr>
            </a:pPr>
            <a:r>
              <a:t>Forte baisse des Carcinogènes, Mutagènes, Reprotoxiques (contre 32% en 2010). CMR Cat. 1 à seulement 0,1%.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63840" y="1645920"/>
            <a:ext cx="34134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46720" y="1920240"/>
            <a:ext cx="3047695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600" b="1">
                <a:solidFill>
                  <a:srgbClr val="D97706"/>
                </a:solidFill>
                <a:latin typeface="Georgia"/>
              </a:defRPr>
            </a:pPr>
            <a:r>
              <a:t>36 %</a:t>
            </a:r>
          </a:p>
          <a:p>
            <a:pPr>
              <a:spcAft>
                <a:spcPts val="1200"/>
              </a:spcAft>
              <a:defRPr sz="1500" b="1">
                <a:solidFill>
                  <a:srgbClr val="1F2937"/>
                </a:solidFill>
                <a:latin typeface="Arial"/>
              </a:defRPr>
            </a:pPr>
            <a:r>
              <a:t>Part du biocontrôle &amp; AB</a:t>
            </a:r>
          </a:p>
          <a:p>
            <a:pPr>
              <a:defRPr sz="1300">
                <a:solidFill>
                  <a:srgbClr val="4B5563"/>
                </a:solidFill>
                <a:latin typeface="Arial"/>
              </a:defRPr>
            </a:pPr>
            <a:r>
              <a:t>Produits utilisables en agriculture biologique et biocontrôle (principalement fongicides 73% et insecticides 23%).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PESTICIDES EN FRANCE : USAGES &amp; IMPACTS</a:t>
            </a:r>
          </a:p>
          <a:p>
            <a:pPr>
              <a:defRPr sz="2200" b="1">
                <a:solidFill>
                  <a:srgbClr val="0F4C3A"/>
                </a:solidFill>
                <a:latin typeface="Georgia"/>
              </a:defRPr>
            </a:pPr>
            <a:r>
              <a:t>Répartition par Familles et Dépendance Agricole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F4C3A"/>
                </a:solidFill>
                <a:latin typeface="Georgia"/>
              </a:defRPr>
            </a:pPr>
            <a:r>
              <a:t>Répartition des Ventes (SDES 2023)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Herbicides (46 %) : Dominants en céréales et betteraves; peu de substituts bio.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Fongicides (40 %) : Traitements contre le mildiou, l'oïdium et la fusariose.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Insecticides (10 %) : Ciblage des ravageurs (pucerons, pyrales, altises).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Autres (4 %) : Rodenticides, régulateurs de croissance, nématicides.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764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2E6F40"/>
                </a:solidFill>
                <a:latin typeface="Georgia"/>
              </a:defRPr>
            </a:pPr>
            <a:r>
              <a:t>Facteurs de Variation &amp; Usage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Pression parasitaire &amp; climat : Les ventes fluctuent selon la pluviométrie et la chaleur printanière.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Comportements de stockage : Achats anticipés par les agriculteurs selon les évolutions de taxes (RDP).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Grandes cultures &amp; viticulture : La pomme de terre (IFT ~ 18,9) et la pomme (IFT ~ 35,5) figurent parmi les plus traitées.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PESTICIDES EN FRANCE : USAGES &amp; IMPACTS</a:t>
            </a:r>
          </a:p>
          <a:p>
            <a:pPr>
              <a:defRPr sz="2200" b="1">
                <a:solidFill>
                  <a:srgbClr val="0F4C3A"/>
                </a:solidFill>
                <a:latin typeface="Georgia"/>
              </a:defRPr>
            </a:pPr>
            <a:r>
              <a:t>Évolution des Substances Toxiques (CMR) &amp; Alternatives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DC2626"/>
                </a:solidFill>
                <a:latin typeface="Georgia"/>
              </a:defRPr>
            </a:pPr>
            <a:r>
              <a:t>Recul Sensible des Produits CMR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Baisse globale : Passées de 32% des ventes en 2010 à 16% en 2023.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CMR de Catégorie 1 : Représentent seulement 0,1% des volumes vendus en 2023.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Retraits réglementaires : Effet direct de l'interdiction de molécules à risque avéré (ex. phosmet interdit fin 2022).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764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0F4C3A"/>
                </a:solidFill>
                <a:latin typeface="Georgia"/>
              </a:defRPr>
            </a:pPr>
            <a:r>
              <a:t>Développement &amp; Limites du Biocontrôle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Part de marché (36%) : Produits d'origine naturelle et utilisables en Agriculture Biologique.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Composition : Dominés très largement par les fongicides (73%) et les insecticides (23%).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Point d'impasse : Absence quasi-totale d'herbicides de biocontrôle efficaces à grande échelle.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PESTICIDES EN FRANCE : USAGES &amp; IMPACTS</a:t>
            </a:r>
          </a:p>
          <a:p>
            <a:pPr>
              <a:defRPr sz="2200" b="1">
                <a:solidFill>
                  <a:srgbClr val="0F4C3A"/>
                </a:solidFill>
                <a:latin typeface="Georgia"/>
              </a:defRPr>
            </a:pPr>
            <a:r>
              <a:t>Contamination des Milieux Naturels : Eau, Sol et Air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4134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30476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0F4C3A"/>
                </a:solidFill>
                <a:latin typeface="Georgia"/>
              </a:defRPr>
            </a:pPr>
            <a:r>
              <a:t>Cours d'eau &amp; Nappes</a:t>
            </a:r>
          </a:p>
          <a:p>
            <a:pPr>
              <a:spcAft>
                <a:spcPts val="1000"/>
              </a:spcAft>
              <a:defRPr sz="1300" b="1">
                <a:solidFill>
                  <a:srgbClr val="1F2937"/>
                </a:solidFill>
                <a:latin typeface="Arial"/>
              </a:defRPr>
            </a:pPr>
            <a:r>
              <a:t>Pollution omniprésente</a:t>
            </a:r>
          </a:p>
          <a:p>
            <a:pPr>
              <a:defRPr sz="1300">
                <a:solidFill>
                  <a:srgbClr val="4B5563"/>
                </a:solidFill>
                <a:latin typeface="Arial"/>
              </a:defRPr>
            </a:pPr>
            <a:r>
              <a:t>Présents dans la majorité des rivières contrôlées. Détection de molécules historiques très lentes à se dégrader.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80" y="1645920"/>
            <a:ext cx="34134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480560" y="1828800"/>
            <a:ext cx="30476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2E6F40"/>
                </a:solidFill>
                <a:latin typeface="Georgia"/>
              </a:defRPr>
            </a:pPr>
            <a:r>
              <a:t>Sols Agricoles &amp; Forêts</a:t>
            </a:r>
          </a:p>
          <a:p>
            <a:pPr>
              <a:spcAft>
                <a:spcPts val="1000"/>
              </a:spcAft>
              <a:defRPr sz="1300" b="1">
                <a:solidFill>
                  <a:srgbClr val="1F2937"/>
                </a:solidFill>
                <a:latin typeface="Arial"/>
              </a:defRPr>
            </a:pPr>
            <a:r>
              <a:t>Accumulation longue durée</a:t>
            </a:r>
          </a:p>
          <a:p>
            <a:pPr>
              <a:defRPr sz="1300">
                <a:solidFill>
                  <a:srgbClr val="4B5563"/>
                </a:solidFill>
                <a:latin typeface="Arial"/>
              </a:defRPr>
            </a:pPr>
            <a:r>
              <a:t>Persistance décennale de substances interdites (chlordécone, lindane). Traces décelées même en forêt non traitée.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63840" y="1645920"/>
            <a:ext cx="34134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46720" y="1828800"/>
            <a:ext cx="30476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D97706"/>
                </a:solidFill>
                <a:latin typeface="Georgia"/>
              </a:defRPr>
            </a:pPr>
            <a:r>
              <a:t>Air Ambiant (Surveillance)</a:t>
            </a:r>
          </a:p>
          <a:p>
            <a:pPr>
              <a:spcAft>
                <a:spcPts val="1000"/>
              </a:spcAft>
              <a:defRPr sz="1300" b="1">
                <a:solidFill>
                  <a:srgbClr val="1F2937"/>
                </a:solidFill>
                <a:latin typeface="Arial"/>
              </a:defRPr>
            </a:pPr>
            <a:r>
              <a:t>6 molécules majeures (&gt;20%)</a:t>
            </a:r>
          </a:p>
          <a:p>
            <a:pPr>
              <a:defRPr sz="1300">
                <a:solidFill>
                  <a:srgbClr val="4B5563"/>
                </a:solidFill>
                <a:latin typeface="Arial"/>
              </a:defRPr>
            </a:pPr>
            <a:r>
              <a:t>Glyphosate, lindane, S-métolachlore, pendiméthaline, prosulfocarbe, triallate détectés en zones rurales et urbaines.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PESTICIDES EN FRANCE : USAGES &amp; IMPACTS</a:t>
            </a:r>
          </a:p>
          <a:p>
            <a:pPr>
              <a:defRPr sz="2200" b="1">
                <a:solidFill>
                  <a:srgbClr val="0F4C3A"/>
                </a:solidFill>
                <a:latin typeface="Georgia"/>
              </a:defRPr>
            </a:pPr>
            <a:r>
              <a:t>Exposition de la Population : Étude Nationale Esteban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828800"/>
            <a:ext cx="101800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0F4C3A"/>
                </a:solidFill>
                <a:latin typeface="Georgia"/>
              </a:defRPr>
            </a:pPr>
            <a:r>
              <a:t>Résultats du Biomonitoring (Santé Publique France)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Imprégnation généralisée : Confirmation de l'exposition des adultes et des enfants aux substances chimiques via l'alimentation, l'air et les produits ménagers.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Tendance baissière : Niveaux globaux d'imprégnation en baisse constante par rapport aux mesures des années 2000.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Persistance du Lindane : Bien qu'interdit depuis 1998, le lindane reste mesuré chez près d'un adulte sur deux (48%).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Détection du Glyphosate : Présent dans les urines de moins de 20% des adultes et des enfants échantillonnés.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PESTICIDES EN FRANCE : USAGES &amp; IMPACTS</a:t>
            </a:r>
          </a:p>
          <a:p>
            <a:pPr>
              <a:defRPr sz="2200" b="1">
                <a:solidFill>
                  <a:srgbClr val="0F4C3A"/>
                </a:solidFill>
                <a:latin typeface="Georgia"/>
              </a:defRPr>
            </a:pPr>
            <a:r>
              <a:t>Impacts sur la Santé Humaine et Classifications CIRC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DC2626"/>
                </a:solidFill>
                <a:latin typeface="Georgia"/>
              </a:defRPr>
            </a:pPr>
            <a:r>
              <a:t>Pathologies Professionnelles Reconnaissances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Maladie de Parkinson : Reconnue comme maladie professionnelle en France (~50 cas/an).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Cancers du sang : Lymphome non hodgkinien (reconnu en 2015) et myélome multiple.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Cancer de la prostate : Sur-risque établi chez les applicateurs et agriculteurs.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Développement périnatal : Risque accru de malformations congénitales et troubles neurodéveloppementaux.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764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0F4C3A"/>
                </a:solidFill>
                <a:latin typeface="Georgia"/>
              </a:defRPr>
            </a:pPr>
            <a:r>
              <a:t>Classifications du CIRC (OMS)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Groupe 1 (Cancérogène certain) : Lindane, Arsenic, Pentachlorophénol.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Groupe 2A (Cancérogène probable) : Glyphosate, Malathion, DDT.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Groupe 2B (Cancérogène possible) : Chlordécone, Parathion, 2,4-D, 2,4,6-Trichlorophénol.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PESTICIDES EN FRANCE : USAGES &amp; IMPACTS</a:t>
            </a:r>
          </a:p>
          <a:p>
            <a:pPr>
              <a:defRPr sz="2200" b="1">
                <a:solidFill>
                  <a:srgbClr val="0F4C3A"/>
                </a:solidFill>
                <a:latin typeface="Georgia"/>
              </a:defRPr>
            </a:pPr>
            <a:r>
              <a:t>Concentration Territoriale et Action Publique (ANSES)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0F4C3A"/>
                </a:solidFill>
                <a:latin typeface="Georgia"/>
              </a:defRPr>
            </a:pPr>
            <a:r>
              <a:t>Concentration Géographique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17 départements concentrent plus de 50% des achats de substances les plus toxiques.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Secteurs fortement acheteurs : Eure-et-Loir, Marne, Somme, Charente-Maritime, Eure (SDES 2023).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Lien direct avec les grandes cultures céréalières et la viticulture intensive.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764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2E6F40"/>
                </a:solidFill>
                <a:latin typeface="Georgia"/>
              </a:defRPr>
            </a:pPr>
            <a:r>
              <a:t>Politiques de Réduction &amp; ANSES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Plans Écophyto : Objectif réaffirmé de baisse de 50% des usages de produits phytosanitaires.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Zones de Non-Traitement (ZNT) : Distances de sécurité autour des habitations pour protéger les riverains.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Évaluation ANSES : Délivrance et retrait des Autorisations de Mise sur le Marché (AMM) basées sur la toxicovigilance.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71600" y="2286000"/>
            <a:ext cx="94484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D97706"/>
                </a:solidFill>
                <a:latin typeface="Arial"/>
              </a:defRPr>
            </a:pPr>
            <a:r>
              <a:t>PARTIE II</a:t>
            </a:r>
          </a:p>
          <a:p>
            <a:pPr>
              <a:defRPr sz="3000" b="1">
                <a:solidFill>
                  <a:srgbClr val="FFFFFF"/>
                </a:solidFill>
                <a:latin typeface="Georgia"/>
              </a:defRPr>
            </a:pPr>
            <a:r>
              <a:t>Biochimie Enzymatique &amp; Modes d'Action des Pesticides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BIOCHIMIE ENZYMATIQUE</a:t>
            </a:r>
          </a:p>
          <a:p>
            <a:pPr>
              <a:defRPr sz="2200" b="1">
                <a:solidFill>
                  <a:srgbClr val="1E3A8A"/>
                </a:solidFill>
                <a:latin typeface="Georgia"/>
              </a:defRPr>
            </a:pPr>
            <a:r>
              <a:t>Principes de la Catalyse et Perturbation du Complexe [E-S]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1E3A8A"/>
                </a:solidFill>
                <a:latin typeface="Georgia"/>
              </a:defRPr>
            </a:pPr>
            <a:r>
              <a:t>Le Complexe Enzyme-Substrat [E-S]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Spécificité catalytique : L'enzyme accélère la réaction métabolique en abaissant l'énergie d'activation (Ea).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Site actif : Cavité composée d'un site de liaison (reconnaissance) et d'un site catalytique (transformateur).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Constante de Michaelis (Km) : Reflète l'affinité de l'enzyme pour son substrat naturel.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764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0284C7"/>
                </a:solidFill>
                <a:latin typeface="Georgia"/>
              </a:defRPr>
            </a:pPr>
            <a:r>
              <a:t>Ciblage Xenobiotique par les Pesticides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Blocage du flux métabolique : L'inhibition enzymatique stoppe la production d'ATP, d'acides aminés ou la dégradation de neurotransmetteurs.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Métabolisme cible vs hôte : Recherche d'une toxicité sélective (ex: voie du shikimate absente chez les vertébrés).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Effets hors-cible (Off-target) : Toxicité croisée lorsque l'enzyme cible est conservée au cours de l'évolution (ex: SDH mitochondriale).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BIOCHIMIE ENZYMATIQUE</a:t>
            </a:r>
          </a:p>
          <a:p>
            <a:pPr>
              <a:defRPr sz="2200" b="1">
                <a:solidFill>
                  <a:srgbClr val="1E3A8A"/>
                </a:solidFill>
                <a:latin typeface="Georgia"/>
              </a:defRPr>
            </a:pPr>
            <a:r>
              <a:t>Inhibition Compétitive, Non-Compétitive et Irréversible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1E3A8A"/>
                </a:solidFill>
                <a:latin typeface="Georgia"/>
              </a:defRPr>
            </a:pPr>
            <a:r>
              <a:t>Modèles Cinétiques d'Inhibition</a:t>
            </a:r>
          </a:p>
          <a:p>
            <a:pPr>
              <a:spcAft>
                <a:spcPts val="800"/>
              </a:spcAft>
              <a:defRPr sz="1200">
                <a:solidFill>
                  <a:srgbClr val="1F2937"/>
                </a:solidFill>
                <a:latin typeface="Arial"/>
              </a:defRPr>
            </a:pPr>
            <a:r>
              <a:t>• Inhibition Compétitive : Le pesticide ressemble au substrat et se fixe dans le site actif. Km augmente, Vmax reste atteignable à forte concentration de substrat (ex: Glyphosate vs PEP).</a:t>
            </a:r>
          </a:p>
          <a:p>
            <a:pPr>
              <a:spcAft>
                <a:spcPts val="800"/>
              </a:spcAft>
              <a:defRPr sz="1200">
                <a:solidFill>
                  <a:srgbClr val="1F2937"/>
                </a:solidFill>
                <a:latin typeface="Arial"/>
              </a:defRPr>
            </a:pPr>
            <a:r>
              <a:t>• Inhibition Non-Compétitive : Le pesticide se fixe sur un site allostérique. Vmax diminue irréversiblement, Km reste inchangé (ex: Fongicides SDHI).</a:t>
            </a:r>
          </a:p>
          <a:p>
            <a:pPr>
              <a:spcAft>
                <a:spcPts val="800"/>
              </a:spcAft>
              <a:defRPr sz="1200">
                <a:solidFill>
                  <a:srgbClr val="1F2937"/>
                </a:solidFill>
                <a:latin typeface="Arial"/>
              </a:defRPr>
            </a:pPr>
            <a:r>
              <a:t>• Inhibition Irréversible : Formation d'une liaison covalente permanente avec un résidu de la triade catalytique (ex: Organophosphorés).</a:t>
            </a:r>
          </a:p>
        </p:txBody>
      </p:sp>
      <p:pic>
        <p:nvPicPr>
          <p:cNvPr id="6" name="Picture 5" descr="inhibition_types_diagr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645920"/>
            <a:ext cx="5242255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BIOCHIMIE ENZYMATIQUE</a:t>
            </a:r>
          </a:p>
          <a:p>
            <a:pPr>
              <a:defRPr sz="2200" b="1">
                <a:solidFill>
                  <a:srgbClr val="1E3A8A"/>
                </a:solidFill>
                <a:latin typeface="Georgia"/>
              </a:defRPr>
            </a:pPr>
            <a:r>
              <a:t>Focus Acétylcholinestérase (AChE) &amp; Travaux INRAE Avignon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1E3A8A"/>
                </a:solidFill>
                <a:latin typeface="Georgia"/>
              </a:defRPr>
            </a:pPr>
            <a:r>
              <a:t>Synapse Cholinergique &amp; INRAE</a:t>
            </a:r>
          </a:p>
          <a:p>
            <a:pPr>
              <a:spcAft>
                <a:spcPts val="800"/>
              </a:spcAft>
              <a:defRPr sz="1200">
                <a:solidFill>
                  <a:srgbClr val="1F2937"/>
                </a:solidFill>
                <a:latin typeface="Arial"/>
              </a:defRPr>
            </a:pPr>
            <a:r>
              <a:t>• Rôle physiologique : L'AChE hydrolyse l'acétylcholine en acétate et choline, mettant fin au signal nerveux.</a:t>
            </a:r>
          </a:p>
          <a:p>
            <a:pPr>
              <a:spcAft>
                <a:spcPts val="800"/>
              </a:spcAft>
              <a:defRPr sz="1200">
                <a:solidFill>
                  <a:srgbClr val="1F2937"/>
                </a:solidFill>
                <a:latin typeface="Arial"/>
              </a:defRPr>
            </a:pPr>
            <a:r>
              <a:t>• Mise en charge toxique : L'inhibition par les OP/carbamates provoque la tétanie et la paralysie nerveuse.</a:t>
            </a:r>
          </a:p>
          <a:p>
            <a:pPr>
              <a:spcAft>
                <a:spcPts val="800"/>
              </a:spcAft>
              <a:defRPr sz="1200">
                <a:solidFill>
                  <a:srgbClr val="1F2937"/>
                </a:solidFill>
                <a:latin typeface="Arial"/>
              </a:defRPr>
            </a:pPr>
            <a:r>
              <a:t>• Recherches INRAE Avignon : L'UMR Abeilles &amp; Environnement étudie l'impact des doses sublétales d'anticholinestérasiques sur l'apprentissage et l'orientation des pollinisateurs.</a:t>
            </a:r>
          </a:p>
        </p:txBody>
      </p:sp>
      <p:pic>
        <p:nvPicPr>
          <p:cNvPr id="6" name="Picture 5" descr="synapse_inhibition_diagr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645920"/>
            <a:ext cx="5242255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BIOCHIMIE ENZYMATIQUE</a:t>
            </a:r>
          </a:p>
          <a:p>
            <a:pPr>
              <a:defRPr sz="2200" b="1">
                <a:solidFill>
                  <a:srgbClr val="1E3A8A"/>
                </a:solidFill>
                <a:latin typeface="Georgia"/>
              </a:defRPr>
            </a:pPr>
            <a:r>
              <a:t>Mode d'Action sur l'AChE : Organophosphorés vs Carbamates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DC2626"/>
                </a:solidFill>
                <a:latin typeface="Georgia"/>
              </a:defRPr>
            </a:pPr>
            <a:r>
              <a:t>Organophosphorés (ex: Chlorpyrifos)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Phosphorylation de la Sérine : Attaque nucléophile de la sérine du site catalytique.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Liaison très stable : Hydrolyse du complexe phosphorylé extrêmement lente (plusieurs jours).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Phénomène d'Aging (Vieillissement) : Perte d'un groupe alkyl rendant l'inhibition totalement irréversible.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Antidotes (Oximes) : Utilisation de pralidoxime avant le vieillissement enzymatique.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764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1E3A8A"/>
                </a:solidFill>
                <a:latin typeface="Georgia"/>
              </a:defRPr>
            </a:pPr>
            <a:r>
              <a:t>Carbamates (ex: Pirimicarbe)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Carbamylation de l'Enzyme : Formation d'un intermédiaire carbamylé.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Liaison Pseudo-irréversible : Décarbamination spontanée plus rapide que pour les OP (quelques heures).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Réversibilité partielle : Régénération lente de l'activité enzymatique native.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Usage en agriculture : Insecticides aphicides ciblés sur pucerons.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BIOCHIMIE ENZYMATIQUE</a:t>
            </a:r>
          </a:p>
          <a:p>
            <a:pPr>
              <a:defRPr sz="2200" b="1">
                <a:solidFill>
                  <a:srgbClr val="1E3A8A"/>
                </a:solidFill>
                <a:latin typeface="Georgia"/>
              </a:defRPr>
            </a:pPr>
            <a:r>
              <a:t>Écotoxicologie Enzymatique chez l'Abeille (INRAE)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828800"/>
            <a:ext cx="101800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1E3A8A"/>
                </a:solidFill>
                <a:latin typeface="Georgia"/>
              </a:defRPr>
            </a:pPr>
            <a:r>
              <a:t>Modèle d'Étude : Apis mellifera &amp; Effets Sublétaux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Mesure de l'activité AChE cérébrale : Dosage de l'inhibition enzymatique dans la tête de l'abeille comme biomarqueur d'exposition.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Troubles comportementaux : Une inhibition partielle (20-30%) suffit à altérer l'apprentissage associé (conditionnement du réflexe d'extension du proboscis - PER).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Désorientation du retour au rucher : Démonstration par les chercheurs d'INRAE Avignon des pertes de retour dues aux neurotoxiques à doses sublétales.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Synergie d'inhibiteurs : Effet cocktail entre fongicides azolés (inhibiteurs du CYP450) et insecticides néonicotinoïdes.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BIOCHIMIE ENZYMATIQUE</a:t>
            </a:r>
          </a:p>
          <a:p>
            <a:pPr>
              <a:defRPr sz="2200" b="1">
                <a:solidFill>
                  <a:srgbClr val="1E3A8A"/>
                </a:solidFill>
                <a:latin typeface="Georgia"/>
              </a:defRPr>
            </a:pPr>
            <a:r>
              <a:t>Fongicides SDHI et Inhibition de la Respiration Cellulaire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1E3A8A"/>
                </a:solidFill>
                <a:latin typeface="Georgia"/>
              </a:defRPr>
            </a:pPr>
            <a:r>
              <a:t>La Cible : Succinate Déshydrogénase (SDH)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Complexe II Mitochondriel : La SDH est l'enzyme clé reliant le cycle de Krebs et la chaîne respiratoire.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Oxydation du succinate : Conversion du succinate en fumarate avec réduction du FAD en FADH2.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Blocage du transfert d'électrons : Les SDHI (ex: Boscalid) bloquent l'accès à laubiquinone.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764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DC2626"/>
                </a:solidFill>
                <a:latin typeface="Georgia"/>
              </a:defRPr>
            </a:pPr>
            <a:r>
              <a:t>Controverse Scientifique &amp; Alerte INRAE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Absence de sélectivité stricte : La SDH est hautement conservée entre les champignons, le ver-de-terre et l'Homme.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Alerte des chercheurs (INSERM / INRAE) : Risque de blocage respiratoire sur des cellules humaines non-cibles.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Évaluation réglementaire : Mise en lumière des limites du screening actuel qui n'évaluait pas la SDH humaine.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BIOCHIMIE ENZYMATIQUE</a:t>
            </a:r>
          </a:p>
          <a:p>
            <a:pPr>
              <a:defRPr sz="2200" b="1">
                <a:solidFill>
                  <a:srgbClr val="1E3A8A"/>
                </a:solidFill>
                <a:latin typeface="Georgia"/>
              </a:defRPr>
            </a:pPr>
            <a:r>
              <a:t>Glyphosate et Inhibition de l'Enzyme EPSPS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828800"/>
            <a:ext cx="101800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1E3A8A"/>
                </a:solidFill>
                <a:latin typeface="Georgia"/>
              </a:defRPr>
            </a:pPr>
            <a:r>
              <a:t>Mécanisme au sein de la Voie du Shikimate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Cible enzymatique : EPSPS (5-énolpyruvylshikimate-3-phosphate synthétase).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Inhibition Compétitive vis-à-vis du PEP : Le glyphosate mime le phosphoénolpyruvate (PEP) et occupe le site actif.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Conséquence métabolique : Blocage de la synthèse des acides aminés aromatiques (Phaénylalanine, Tyrosine, Tryptophane).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Sélectivité botanique : Voie du shikimate absente chez le règne animal (explication de la faible toxicité aiguë chez l'Homme), mais présente chez les bactéries du microbiote.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BIOCHIMIE ENZYMATIQUE</a:t>
            </a:r>
          </a:p>
          <a:p>
            <a:pPr>
              <a:defRPr sz="2200" b="1">
                <a:solidFill>
                  <a:srgbClr val="1E3A8A"/>
                </a:solidFill>
                <a:latin typeface="Georgia"/>
              </a:defRPr>
            </a:pPr>
            <a:r>
              <a:t>Matrice Comparative : 10 Exemples d'Enzymes Cibles de Pesticides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1463040"/>
          <a:ext cx="1072865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4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261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Pesticide / Famille</a:t>
                      </a:r>
                    </a:p>
                  </a:txBody>
                  <a:tcPr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Enzyme Cible</a:t>
                      </a:r>
                    </a:p>
                  </a:txBody>
                  <a:tcPr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Type d'Inhibition</a:t>
                      </a:r>
                    </a:p>
                  </a:txBody>
                  <a:tcPr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Impact Physiologique</a:t>
                      </a:r>
                    </a:p>
                  </a:txBody>
                  <a:tcPr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Organismes Cibles</a:t>
                      </a:r>
                    </a:p>
                  </a:txBody>
                  <a:tcPr>
                    <a:solidFill>
                      <a:srgbClr val="1E3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Organophosphorés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Acétylcholinestérase (AChE)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Irréversible (Phosphor.)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Accumulation d'ACh, hyperexcitation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Insectes, Faune, Homme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Carbamates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Acétylcholinestérase (AChE)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Pseudo-irréversible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Blocage dégradation de l'ACh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Pucerons, Insectes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Fongicides SDHI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Succinate Déshydrogénase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Non-compétitive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Arrêt respiration mitochondriale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Champignons, Non-cibles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Glyphosate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EPSPS (Voie Shikimate)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Compétitive (vs PEP)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Arrêt synthèse AA aromatiques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Plantes adventices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Sulfonylurées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Acétolactate Synthase (ALS)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Non-compétitive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Arrêt synthèse Valine/Leucine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Adventices monocot.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Triazines / Urées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Protéine D1 (Photosystème II)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Compétitive (vs PQ)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Interruption photosynthèse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Plantes, Algues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Azolés (Tébuconazole)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14α-déméthylase (CYP51)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Non-compétitive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Déficit ergostérol membranaire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Champignons phytopath.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Herbicides PPO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Protoporphyrinogène Oxydase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Compétitive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Accumulation porphyrines toxiques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Plantes dicotylédones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Néonicotinoïdes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Récepteur nAChR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Agoniste irréversible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Désensibilisation canal Na+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Pollinisateurs, Ravageurs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270"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Organochlorés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Canal Cl- GABA-dépendant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Non-compétitive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Perturbation flux Cl-, convulsion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>
                          <a:solidFill>
                            <a:srgbClr val="1F2937"/>
                          </a:solidFill>
                          <a:latin typeface="Arial"/>
                        </a:rPr>
                        <a:t>Système nerveux central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BIOCHIMIE ENZYMATIQUE</a:t>
            </a:r>
          </a:p>
          <a:p>
            <a:pPr>
              <a:defRPr sz="2200" b="1">
                <a:solidFill>
                  <a:srgbClr val="1E3A8A"/>
                </a:solidFill>
                <a:latin typeface="Georgia"/>
              </a:defRPr>
            </a:pPr>
            <a:r>
              <a:t>Résistance Enzymatique &amp; Évaluation de la Recherche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828800"/>
            <a:ext cx="101800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1E3A8A"/>
                </a:solidFill>
                <a:latin typeface="Georgia"/>
              </a:defRPr>
            </a:pPr>
            <a:r>
              <a:t>Défis de l'Enzymologie Appliquée</a:t>
            </a:r>
          </a:p>
          <a:p>
            <a:pPr>
              <a:spcAft>
                <a:spcPts val="12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Mutations de résistance ciblée : Sélection de mutations ponctuelles du site actif (ex: mutation kdr ou insensibilité de l'AChE) réduisant l'affinité pour le pesticide.</a:t>
            </a:r>
          </a:p>
          <a:p>
            <a:pPr>
              <a:spcAft>
                <a:spcPts val="12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Sur-expression d'enzymes de détoxication : Augmentation des activités Cytochrome P450, Glutathion S-Transférases (GST) et estérases chez les insectes résistants.</a:t>
            </a:r>
          </a:p>
          <a:p>
            <a:pPr>
              <a:spcAft>
                <a:spcPts val="12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Dépassement des tests classiques : Nécessité de développer des bio-essais et biomarqueurs plus précis pour mesurer la réelle imprégnation environnementale.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5B21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71600" y="2286000"/>
            <a:ext cx="94484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D97706"/>
                </a:solidFill>
                <a:latin typeface="Arial"/>
              </a:defRPr>
            </a:pPr>
            <a:r>
              <a:t>PARTIE III</a:t>
            </a:r>
          </a:p>
          <a:p>
            <a:pPr>
              <a:defRPr sz="3000" b="1">
                <a:solidFill>
                  <a:srgbClr val="FFFFFF"/>
                </a:solidFill>
                <a:latin typeface="Georgia"/>
              </a:defRPr>
            </a:pPr>
            <a:r>
              <a:t>Tests Enzymatiques, Biosenseurs &amp; Applications dans la Recherche (INRAE / CNRS / ANSES)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TESTS ENZYMATIQUES &amp; RECHERCHE</a:t>
            </a:r>
          </a:p>
          <a:p>
            <a:pPr>
              <a:defRPr sz="2200" b="1">
                <a:solidFill>
                  <a:srgbClr val="5B21B6"/>
                </a:solidFill>
                <a:latin typeface="Georgia"/>
              </a:defRPr>
            </a:pPr>
            <a:r>
              <a:t>Dosage Colorimétrique de l'AChE : Le Test d'Ellman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5B21B6"/>
                </a:solidFill>
                <a:latin typeface="Georgia"/>
              </a:defRPr>
            </a:pPr>
            <a:r>
              <a:t>Principe Chimique du Réactif DTNB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Substrat artificiel : Utilisation d'acétylthiocholine (ATCh) hydrolysée par l'AChE en thiocholine.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Réaction d'Ellman : La thiocholine réagit avec le DTNB (acide 5,5'-dithiobis-2-nitrobenzoïque).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Formation de TNB²⁻ : Production d'anion 5-thio-2-nitrobenzoate de couleur jaune intense.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Lecture spectrophotométrique : Mesure de l'absorbance à 412 nm en fonction du temps (cinétique).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764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0D9488"/>
                </a:solidFill>
                <a:latin typeface="Georgia"/>
              </a:defRPr>
            </a:pPr>
            <a:r>
              <a:t>Quantification du Taux d'Inhibition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Calcul de l'Activité Rémanente : Comparaison de la pente ΔA/min entre l'échantillon exposé et un témoin non traité.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Formule d'inhibition : % Inhibition = [1 - (V_exposé / V_témoin)] × 100.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Calcul de l'IC50 : Détermination de la concentration en pesticide inhibant 50% de l'activité enzymatique.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Utilisation en routine : Standardisé pour le contrôle en laboratoire écotoxicologique.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TESTS ENZYMATIQUES &amp; RECHERCHE</a:t>
            </a:r>
          </a:p>
          <a:p>
            <a:pPr>
              <a:defRPr sz="2200" b="1">
                <a:solidFill>
                  <a:srgbClr val="5B21B6"/>
                </a:solidFill>
                <a:latin typeface="Georgia"/>
              </a:defRPr>
            </a:pPr>
            <a:r>
              <a:t>Biocapteurs Enzymatiques &amp; Microfluidique (INRAE / CNRS)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5B21B6"/>
                </a:solidFill>
                <a:latin typeface="Georgia"/>
              </a:defRPr>
            </a:pPr>
            <a:r>
              <a:t>Principe des Biosenseurs Ampérométriques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Immobilisation d'enzymes : L'AChE ou l'organophosphorus hydrolase (OPH) est greffée sur une électrode d'or ou de carbone.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Transduction du signal : Mesure du courant d'oxydation produit par l'hydrolyse du substrat.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Baisse de courant : La présence d'organophosphorés réduit le courant proportionnellement à la concentration en toxique.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Ultra-sensibilité : Détection de résidus jusqu'à l'échelle du nanomolaire (nM) ou picomolaire (pM).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764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0D9488"/>
                </a:solidFill>
                <a:latin typeface="Georgia"/>
              </a:defRPr>
            </a:pPr>
            <a:r>
              <a:t>Innovations INRAE &amp; Lab-on-a-Chip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Puces microfluidiques de terrain : Miniaturisation permettant des dosages direct sur prélèvements d'eau ou de sève.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Enzymes génétiquement modifiées : Développées par l'INRAE pour accroître la sensibilité à des familles spécifiques.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Diagnostic instantané : Alternative rapide aux analyses lourdes par chromatographie (LC-MS/MS).</a:t>
            </a:r>
          </a:p>
          <a:p>
            <a:pPr>
              <a:spcAft>
                <a:spcPts val="8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Applications portables : Surveillance des eaux de ruissellement en bordure de parcelle.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TESTS ENZYMATIQUES &amp; RECHERCHE</a:t>
            </a:r>
          </a:p>
          <a:p>
            <a:pPr>
              <a:defRPr sz="2200" b="1">
                <a:solidFill>
                  <a:srgbClr val="5B21B6"/>
                </a:solidFill>
                <a:latin typeface="Georgia"/>
              </a:defRPr>
            </a:pPr>
            <a:r>
              <a:t>Biomarqueurs Enzymatiques chez les Espèces Sentinelles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828800"/>
            <a:ext cx="101800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5B21B6"/>
                </a:solidFill>
                <a:latin typeface="Georgia"/>
              </a:defRPr>
            </a:pPr>
            <a:r>
              <a:t>Suivi In Situ de l'Imprégnation Environnementale (INRAE / IFREMER / INERIS)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Abeilles domestiques &amp; sauvages (INRAE Avignon) : Dosage systématique de l'AChE des têtes d'abeilles capturées en zones agricoles pour évaluer la pression neurotoxique.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Gammaridés (Gammarus pulex) (INRAE Lyon) : Mesure des activités AChE et GST chez ces crustacés d'eau douce pour cartographier la qualité biologique des cours d'eau.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Poissons sentinelles (Danio rerio, Truite) : Suivi des enzymes de détoxication du Cytochrome P450 (EROD) et de la catalase (réponse au stress oxydant).</a:t>
            </a:r>
          </a:p>
          <a:p>
            <a:pPr>
              <a:spcAft>
                <a:spcPts val="1000"/>
              </a:spcAft>
              <a:defRPr sz="1400">
                <a:solidFill>
                  <a:srgbClr val="1F2937"/>
                </a:solidFill>
                <a:latin typeface="Arial"/>
              </a:defRPr>
            </a:pPr>
            <a:r>
              <a:t>• Mytiliculture &amp; Milieu Marin (IFREMER) : Utilisation des moules comme bio-indicateurs d'inhibition cholinestérasique le long du littoral.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TESTS ENZYMATIQUES &amp; RECHERCHE</a:t>
            </a:r>
          </a:p>
          <a:p>
            <a:pPr>
              <a:defRPr sz="2200" b="1">
                <a:solidFill>
                  <a:srgbClr val="5B21B6"/>
                </a:solidFill>
                <a:latin typeface="Georgia"/>
              </a:defRPr>
            </a:pPr>
            <a:r>
              <a:t>Criblage Haut Débit (HTS) &amp; Régulation Analytique (ANSES / UE)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5B21B6"/>
                </a:solidFill>
                <a:latin typeface="Georgia"/>
              </a:defRPr>
            </a:pPr>
            <a:r>
              <a:t>High-Throughput Screening (HTS)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Plaques 384 puits automatisées : Test simultané de milliers de molécules candidates sur des batteries d'enzymes humaines et animales.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Fluorimétrie &amp; Bioluminescence : Mesure de l'activité par substrats fluorogènes (ex. résorufine).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Profilage multi-cible : Détection précoce des inhibitions non désirées (ex. SDH, CYP450, hERG).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7649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0D9488"/>
                </a:solidFill>
                <a:latin typeface="Georgia"/>
              </a:defRPr>
            </a:pPr>
            <a:r>
              <a:t>Évolution de la Régulation (ANSES / EFSA)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Inclusion de tests enzymatiques humains : Suite aux controverses SDHI, exigence de données sur enzymes humaines.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Biomonitoring prédictif : Utilisation des tests enzymatiques pour modéliser les expositions à faibles doses répétées.</a:t>
            </a:r>
          </a:p>
          <a:p>
            <a:pPr>
              <a:spcAft>
                <a:spcPts val="1000"/>
              </a:spcAft>
              <a:defRPr sz="1300">
                <a:solidFill>
                  <a:srgbClr val="1F2937"/>
                </a:solidFill>
                <a:latin typeface="Arial"/>
              </a:defRPr>
            </a:pPr>
            <a:r>
              <a:t>• Développement du Biocontrôle : Évaluation de la sécurité enzymatique des nouvelles biomolécules naturelles.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2731</Words>
  <Application>Microsoft Office PowerPoint</Application>
  <PresentationFormat>Grand écran</PresentationFormat>
  <Paragraphs>254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Philippe</dc:creator>
  <cp:keywords/>
  <dc:description>generated using python-pptx</dc:description>
  <cp:lastModifiedBy>Philippe ASTIC</cp:lastModifiedBy>
  <cp:revision>2</cp:revision>
  <dcterms:created xsi:type="dcterms:W3CDTF">2013-01-27T09:14:16Z</dcterms:created>
  <dcterms:modified xsi:type="dcterms:W3CDTF">2026-09-12T15:52:18Z</dcterms:modified>
  <cp:category/>
</cp:coreProperties>
</file>